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95" r:id="rId2"/>
    <p:sldId id="256" r:id="rId3"/>
    <p:sldId id="258" r:id="rId4"/>
    <p:sldId id="259" r:id="rId5"/>
    <p:sldId id="260" r:id="rId6"/>
    <p:sldId id="301" r:id="rId7"/>
    <p:sldId id="302" r:id="rId8"/>
    <p:sldId id="265" r:id="rId9"/>
    <p:sldId id="303" r:id="rId10"/>
    <p:sldId id="304" r:id="rId11"/>
    <p:sldId id="270" r:id="rId12"/>
    <p:sldId id="305" r:id="rId13"/>
    <p:sldId id="306" r:id="rId14"/>
    <p:sldId id="274" r:id="rId15"/>
    <p:sldId id="308" r:id="rId16"/>
    <p:sldId id="307" r:id="rId17"/>
    <p:sldId id="280" r:id="rId18"/>
    <p:sldId id="310" r:id="rId19"/>
    <p:sldId id="309" r:id="rId20"/>
    <p:sldId id="283" r:id="rId21"/>
    <p:sldId id="312" r:id="rId22"/>
    <p:sldId id="311" r:id="rId23"/>
    <p:sldId id="288" r:id="rId24"/>
    <p:sldId id="314" r:id="rId25"/>
    <p:sldId id="313" r:id="rId26"/>
    <p:sldId id="292" r:id="rId27"/>
    <p:sldId id="315" r:id="rId28"/>
    <p:sldId id="316" r:id="rId29"/>
    <p:sldId id="289" r:id="rId30"/>
    <p:sldId id="318" r:id="rId31"/>
    <p:sldId id="291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3" r:id="rId46"/>
    <p:sldId id="317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3218"/>
    <a:srgbClr val="CC6600"/>
    <a:srgbClr val="CC3300"/>
    <a:srgbClr val="3B7CFF"/>
    <a:srgbClr val="003192"/>
    <a:srgbClr val="9BA3EB"/>
    <a:srgbClr val="FFFF00"/>
    <a:srgbClr val="FFFF66"/>
    <a:srgbClr val="FFCC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51" autoAdjust="0"/>
    <p:restoredTop sz="94643" autoAdjust="0"/>
  </p:normalViewPr>
  <p:slideViewPr>
    <p:cSldViewPr>
      <p:cViewPr varScale="1">
        <p:scale>
          <a:sx n="70" d="100"/>
          <a:sy n="70" d="100"/>
        </p:scale>
        <p:origin x="-3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A716C7-14F7-49F7-8F70-4F7EE0EB7CFE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DC088C-F53B-4F20-8D71-DA2F5050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58E7-F914-4FAF-8578-EDB511128C07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FC8E-60ED-4FDE-BC80-8168D2C42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3931-825F-461E-A19B-5D398E340B27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991A-0379-475A-87D7-ED1890915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2208-A21A-400B-A389-A7047EAD43E5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7BB-A668-436A-A590-1B938B88A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62BE-430F-46F0-9611-5DA1F3B1B8AE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8EE3-5F52-4DB9-AC88-DDDC3A7B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0002-816D-45E0-9E4E-B7308F4E97EC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6635-8520-4726-8472-C5B751A9C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822A-CC27-4FC0-800D-DCA79791D7EF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6B85-CFCC-4E35-84CF-0F6D2D6DC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0099-BB59-4D31-83B3-9178E6CE6F9B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737D-59F8-458E-BA3B-860DF3F57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AB3D-82CE-42D9-98E5-63002D0AE857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A493-14CB-485A-9306-0DAB853C9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1B52-DC45-4E0B-9EF3-550A2DBC7B58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A8FA-7FE3-40FE-ABBC-A06EDB87E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A696-0D19-464F-9525-25B7F7BC01E8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0822-A865-4612-BD59-AF79F2EE8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20A9-E2FA-4FE3-8753-76775AF30E3F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4626-FA60-4ED5-B882-DD2F6B0FA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DABDF6-EDE7-42C8-A878-9E3409799F6B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A2379B-6DE2-4CB5-92A0-9BCE42C71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slide" Target="slide1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6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jpeg"/><Relationship Id="rId5" Type="http://schemas.openxmlformats.org/officeDocument/2006/relationships/slide" Target="slide18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slide" Target="slide22.xml"/><Relationship Id="rId5" Type="http://schemas.openxmlformats.org/officeDocument/2006/relationships/image" Target="../media/image6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slide" Target="slide24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image" Target="../media/image6.jpe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jpe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image" Target="../media/image6.jpe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image" Target="../media/image6.jpe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image" Target="../media/image6.jpe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image" Target="../media/image6.jpe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slide" Target="slide43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image" Target="../media/image6.jpeg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5" Type="http://schemas.openxmlformats.org/officeDocument/2006/relationships/image" Target="../media/image6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428596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extrusionH="57150" prstMaterial="softEdge">
              <a:bevelT w="38100" h="38100" prst="angle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3400" b="1" dirty="0">
                <a:ln w="63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Нацыянальная бібліятэка Беларусі</a:t>
            </a:r>
            <a:endParaRPr lang="ru-RU" sz="3400" b="1" dirty="0">
              <a:ln w="6350">
                <a:solidFill>
                  <a:schemeClr val="accent1">
                    <a:lumMod val="40000"/>
                    <a:lumOff val="6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be-BY" sz="5000" b="1" dirty="0" smtClean="0">
              <a:ln w="6350">
                <a:solidFill>
                  <a:schemeClr val="bg1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be-BY" sz="5000" b="1" dirty="0" smtClean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Янка Купала</a:t>
            </a:r>
            <a:endParaRPr lang="be-BY" sz="5000" b="1" dirty="0">
              <a:ln w="6350">
                <a:solidFill>
                  <a:schemeClr val="bg1">
                    <a:lumMod val="85000"/>
                    <a:lumOff val="1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be-BY" sz="5000" b="1" dirty="0" smtClean="0">
              <a:ln w="6350">
                <a:solidFill>
                  <a:schemeClr val="bg1">
                    <a:lumMod val="85000"/>
                    <a:lumOff val="1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be-BY" sz="6500" b="1" dirty="0" smtClean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Паўлінка</a:t>
            </a:r>
            <a:endParaRPr lang="ru-RU" sz="6500" b="1" dirty="0">
              <a:ln w="6350">
                <a:solidFill>
                  <a:schemeClr val="bg1">
                    <a:lumMod val="85000"/>
                    <a:lumOff val="1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3400" b="1" dirty="0">
                <a:ln w="63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Літаратурная віктарына</a:t>
            </a:r>
            <a:endParaRPr lang="ru-RU" sz="3400" b="1" dirty="0">
              <a:ln w="6350">
                <a:solidFill>
                  <a:schemeClr val="accent1">
                    <a:lumMod val="40000"/>
                    <a:lumOff val="6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6724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37675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79864"/>
            <a:ext cx="9144000" cy="14371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Arial Black" pitchFamily="34" charset="0"/>
              </a:rPr>
              <a:t>Калі адбываюцца падзеі ў п’есе?</a:t>
            </a:r>
            <a:r>
              <a:rPr lang="ru-RU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Arial Black" pitchFamily="34" charset="0"/>
              </a:rPr>
              <a:t/>
            </a:r>
            <a:br>
              <a:rPr lang="ru-RU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Arial Black" pitchFamily="34" charset="0"/>
              </a:rPr>
            </a:br>
            <a:endParaRPr lang="ru-RU" sz="3100" cap="none" spc="150" dirty="0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6286512" y="4071942"/>
            <a:ext cx="2428892" cy="7858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 Пакровы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253202" y="5234006"/>
            <a:ext cx="2462202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 Каляды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6286512" y="1662106"/>
            <a:ext cx="2428892" cy="7667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 Вялікдзень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6286512" y="2857496"/>
            <a:ext cx="2428892" cy="7858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 Купалле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098" name="Picture 2" descr="\\315-1s\in-out\КАРАНИНА И\Информация по СИБУ\КУПАЛА\фото для павлинки\2анр.jpg"/>
          <p:cNvPicPr>
            <a:picLocks noChangeAspect="1" noChangeArrowheads="1"/>
          </p:cNvPicPr>
          <p:nvPr/>
        </p:nvPicPr>
        <p:blipFill>
          <a:blip r:embed="rId6">
            <a:lum bright="10000" contrast="-7000"/>
          </a:blip>
          <a:srcRect l="4762" r="8333"/>
          <a:stretch>
            <a:fillRect/>
          </a:stretch>
        </p:blipFill>
        <p:spPr bwMode="auto">
          <a:xfrm>
            <a:off x="556162" y="1714508"/>
            <a:ext cx="5587474" cy="428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285720" y="642918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71638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57694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37675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315-1s\in-out\КАРАНИНА И\Информация по СИБУ\КУПАЛА\фото для павлинки\body_src_20170423_174118_37133.jpg"/>
          <p:cNvPicPr>
            <a:picLocks noChangeAspect="1" noChangeArrowheads="1"/>
          </p:cNvPicPr>
          <p:nvPr/>
        </p:nvPicPr>
        <p:blipFill>
          <a:blip r:embed="rId2">
            <a:lum bright="10000" contrast="-9000"/>
          </a:blip>
          <a:srcRect/>
          <a:stretch>
            <a:fillRect/>
          </a:stretch>
        </p:blipFill>
        <p:spPr bwMode="auto">
          <a:xfrm>
            <a:off x="1428728" y="1071546"/>
            <a:ext cx="623748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8572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Якія з выслоўяў ужываюць героі п’есы?</a:t>
            </a:r>
            <a:endParaRPr lang="ru-RU" sz="3100" cap="none" spc="150" dirty="0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09600" y="5734072"/>
            <a:ext cx="3605210" cy="9810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усе адказы правільныя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571472" y="4500570"/>
            <a:ext cx="3643338" cy="9810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Агата Пустарэвіч: “тудэма-сюдэма”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4857752" y="5715016"/>
            <a:ext cx="3638552" cy="10001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Сцяпан Крыніцкі: “каханенькая, родненькая”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862538" y="4500570"/>
            <a:ext cx="3638552" cy="10001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Пранцысь Пустарэвіч: </a:t>
            </a:r>
          </a:p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“Вось-цо-да</a:t>
            </a: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”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71638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315-1s\in-out\КАРАНИНА И\Информация по СИБУ\КУПАЛА\фото для павлинки\02.jpg"/>
          <p:cNvPicPr>
            <a:picLocks noChangeAspect="1" noChangeArrowheads="1"/>
          </p:cNvPicPr>
          <p:nvPr/>
        </p:nvPicPr>
        <p:blipFill>
          <a:blip r:embed="rId3">
            <a:lum bright="8000" contrast="-5000"/>
          </a:blip>
          <a:srcRect l="2539" t="-1810" r="13965" b="18914"/>
          <a:stretch>
            <a:fillRect/>
          </a:stretch>
        </p:blipFill>
        <p:spPr bwMode="auto">
          <a:xfrm>
            <a:off x="1643042" y="1142984"/>
            <a:ext cx="5857916" cy="345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-142900"/>
            <a:ext cx="8991600" cy="1233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/>
                <a:latin typeface="Arial Black" pitchFamily="34" charset="0"/>
              </a:rPr>
              <a:t>Што ўгаварыў зрабіць Якім Сарока Паўлінку?</a:t>
            </a:r>
            <a:endParaRPr lang="ru-RU" sz="3100" cap="none" spc="150" dirty="0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09600" y="4591064"/>
            <a:ext cx="3533772" cy="838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уцячы і абвянчацца тайком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609600" y="5643578"/>
            <a:ext cx="3533772" cy="838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паехаць разам з бацькамі на кірмаш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5000628" y="4591064"/>
            <a:ext cx="3533772" cy="838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расказаць бацькам пра каханне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5000628" y="5662634"/>
            <a:ext cx="3533772" cy="838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5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вывучыць на памяць “Песню пра Сокала”</a:t>
            </a:r>
            <a:endParaRPr lang="ru-RU" sz="245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AutoShape 2" descr="https://minsknews.by/wp-content/uploads/2016/02/pavlinka_kupalovskiy-teat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minsknews.by/wp-content/uploads/2016/02/pavlinka_kupalovskiy-teat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286256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315-1s\in-out\КАРАНИНА И\Информация по СИБУ\КУПАЛА\фото для павлинки\dsc09413_1.jpg"/>
          <p:cNvPicPr>
            <a:picLocks noChangeAspect="1" noChangeArrowheads="1"/>
          </p:cNvPicPr>
          <p:nvPr/>
        </p:nvPicPr>
        <p:blipFill>
          <a:blip r:embed="rId2">
            <a:lum bright="13000"/>
          </a:blip>
          <a:srcRect/>
          <a:stretch>
            <a:fillRect/>
          </a:stretch>
        </p:blipFill>
        <p:spPr bwMode="auto">
          <a:xfrm>
            <a:off x="2285984" y="1342938"/>
            <a:ext cx="4429156" cy="344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-24"/>
            <a:ext cx="8715436" cy="14371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lnSpc>
                <a:spcPts val="3400"/>
              </a:lnSpc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Назавіце адну з першых выканаўцаў ролі Паўлінкі ў аднайменным спектаклі: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85786" y="4786322"/>
            <a:ext cx="3286148" cy="714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Паўліна Мядзёлка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85786" y="5643578"/>
            <a:ext cx="3286148" cy="714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Стэфанія Станюта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5000628" y="4805378"/>
            <a:ext cx="3352800" cy="695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Галіна Макарава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5000628" y="5643578"/>
            <a:ext cx="3352800" cy="714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правільных адказаў няма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147638"/>
            <a:ext cx="8991600" cy="11382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Дзе схавала Паўлінка </a:t>
            </a:r>
            <a:r>
              <a:rPr lang="en-US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/>
            </a:r>
            <a:br>
              <a:rPr lang="en-US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фатаграфію Якіма?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5715008" y="5143512"/>
            <a:ext cx="2643206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за абразом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5715008" y="2786058"/>
            <a:ext cx="2643206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пад абрусам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5715008" y="3948122"/>
            <a:ext cx="2638420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пад дываном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5715008" y="1643050"/>
            <a:ext cx="2643206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сярод сваёй вопраткі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Picture 3" descr="\\315-1s\in-out\КАРАНИНА И\Информация по СИБУ\КУПАЛА\фото для павлинки\dsc09901_11.jpg"/>
          <p:cNvPicPr>
            <a:picLocks noChangeAspect="1" noChangeArrowheads="1"/>
          </p:cNvPicPr>
          <p:nvPr/>
        </p:nvPicPr>
        <p:blipFill>
          <a:blip r:embed="rId7">
            <a:lum bright="11000" contrast="-11000"/>
          </a:blip>
          <a:srcRect l="7772" r="5179"/>
          <a:stretch>
            <a:fillRect/>
          </a:stretch>
        </p:blipFill>
        <p:spPr bwMode="auto">
          <a:xfrm>
            <a:off x="553716" y="1714488"/>
            <a:ext cx="480410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286256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315-1s\in-out\КАРАНИНА И\Информация по СИБУ\КУПАЛА\фото для павлинки\kupalauski_paulinka_5.jpg"/>
          <p:cNvPicPr>
            <a:picLocks noChangeAspect="1" noChangeArrowheads="1"/>
          </p:cNvPicPr>
          <p:nvPr/>
        </p:nvPicPr>
        <p:blipFill>
          <a:blip r:embed="rId4">
            <a:lum contrast="-13000"/>
          </a:blip>
          <a:srcRect/>
          <a:stretch>
            <a:fillRect/>
          </a:stretch>
        </p:blipFill>
        <p:spPr bwMode="auto">
          <a:xfrm>
            <a:off x="1357290" y="1071546"/>
            <a:ext cx="6429420" cy="353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-65578"/>
            <a:ext cx="89916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Arial Black" pitchFamily="34" charset="0"/>
              </a:rPr>
              <a:t>Як называе бацька Паўлінкі </a:t>
            </a:r>
            <a:r>
              <a:rPr lang="en-US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Arial Black" pitchFamily="34" charset="0"/>
              </a:rPr>
              <a:t/>
            </a:r>
            <a:br>
              <a:rPr lang="en-US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Arial Black" pitchFamily="34" charset="0"/>
              </a:rPr>
              <a:t>Якіма Сароку?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1142976" y="5643578"/>
            <a:ext cx="3071834" cy="78581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забастоўшчыкам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4929190" y="5643578"/>
            <a:ext cx="3071834" cy="78581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валацугам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1142976" y="4643446"/>
            <a:ext cx="3071834" cy="78581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падманшчыкам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4929190" y="4643446"/>
            <a:ext cx="3071834" cy="78581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дармаедам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580" name="AutoShape 4" descr="https://afisha.westsib.ru/data/image/2014/09/pavlinka/img_45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357158" y="500042"/>
            <a:ext cx="8115328" cy="571504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895600" y="4286256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315-1s\in-out\КАРАНИНА И\Информация по СИБУ\КУПАЛА\фото для павлинки\09.jpg"/>
          <p:cNvPicPr>
            <a:picLocks noChangeAspect="1" noChangeArrowheads="1"/>
          </p:cNvPicPr>
          <p:nvPr/>
        </p:nvPicPr>
        <p:blipFill>
          <a:blip r:embed="rId2">
            <a:lum bright="11000" contrast="-4000"/>
          </a:blip>
          <a:srcRect l="5176" r="6054" b="19559"/>
          <a:stretch>
            <a:fillRect/>
          </a:stretch>
        </p:blipFill>
        <p:spPr bwMode="auto">
          <a:xfrm>
            <a:off x="1710142" y="1285860"/>
            <a:ext cx="5719378" cy="344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148736"/>
            <a:ext cx="89916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Што Сцяпан Крыніцкі зрабіў з фатаграфіяй Якіма Сарокі, калі яе знайшоў?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790572" y="5715016"/>
            <a:ext cx="3352800" cy="7858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паклаў назад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000628" y="5715016"/>
            <a:ext cx="3352800" cy="7858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аддаў Быкоўскаму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506" name="AutoShape 2" descr="https://image.jimcdn.com/app/cms/image/transf/dimension=540x1024:format=jpg/path/s12527a7387725713/image/i70e7055118702911/version/1400838928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image.jimcdn.com/app/cms/image/transf/dimension=540x1024:format=jpg/path/s12527a7387725713/image/i70e7055118702911/version/1400838928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image.jimcdn.com/app/cms/image/transf/dimension=540x1024:format=jpg/path/s12527a7387725713/image/i70e7055118702911/version/1400838928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790572" y="4714884"/>
            <a:ext cx="3352800" cy="7858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парваў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000628" y="4714884"/>
            <a:ext cx="3352800" cy="7858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вярнуў Паўлінцы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315-1s\in-out\КАРАНИНА И\Информация по СИБУ\КУПАЛА\фото для павлинки\павлинка.jpg"/>
          <p:cNvPicPr>
            <a:picLocks noChangeAspect="1" noChangeArrowheads="1"/>
          </p:cNvPicPr>
          <p:nvPr/>
        </p:nvPicPr>
        <p:blipFill>
          <a:blip r:embed="rId2">
            <a:lum bright="14000" contrast="-9000"/>
          </a:blip>
          <a:srcRect/>
          <a:stretch>
            <a:fillRect/>
          </a:stretch>
        </p:blipFill>
        <p:spPr bwMode="auto">
          <a:xfrm>
            <a:off x="1571604" y="1142985"/>
            <a:ext cx="555311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42900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Да каго “падмазаўся” Быкоўскі перш, чым заляцацца да</a:t>
            </a:r>
            <a:r>
              <a:rPr lang="en-US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 </a:t>
            </a: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Паўлінкі?</a:t>
            </a:r>
            <a:endParaRPr lang="ru-RU" sz="3100" cap="none" spc="150" dirty="0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142976" y="4929198"/>
            <a:ext cx="2857520" cy="714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да яе бацькі</a:t>
            </a:r>
            <a:r>
              <a:rPr lang="en-US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1142976" y="5786454"/>
            <a:ext cx="2857520" cy="714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да яе хроснага бацькі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5000628" y="5786454"/>
            <a:ext cx="2857520" cy="7667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да яе маці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5000628" y="4929198"/>
            <a:ext cx="2857520" cy="714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да яе хроснай маці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357158" y="428604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76750"/>
            <a:ext cx="33528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315-1s\in-out\КАРАНИНА И\Информация по СИБУ\КУПАЛА\фото для павлинки\1011.jpg"/>
          <p:cNvPicPr>
            <a:picLocks noChangeAspect="1" noChangeArrowheads="1"/>
          </p:cNvPicPr>
          <p:nvPr/>
        </p:nvPicPr>
        <p:blipFill>
          <a:blip r:embed="rId2">
            <a:lum bright="11000" contrast="-8000"/>
          </a:blip>
          <a:srcRect l="7672"/>
          <a:stretch>
            <a:fillRect/>
          </a:stretch>
        </p:blipFill>
        <p:spPr bwMode="auto">
          <a:xfrm>
            <a:off x="295120" y="2000240"/>
            <a:ext cx="584007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6676" y="357166"/>
            <a:ext cx="9282146" cy="1208562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Адольф Быкоўскі расказваў, што заплаціў за свайго каня</a:t>
            </a:r>
            <a:r>
              <a:rPr lang="en-US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 </a:t>
            </a: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300 рублёў? Музыкі ж бачылі, што ён заплаціў: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215074" y="3019428"/>
            <a:ext cx="2428892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30 рублёў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6215074" y="4143380"/>
            <a:ext cx="2428892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украў каня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6215074" y="1876420"/>
            <a:ext cx="2428892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3000 рублёў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6215074" y="5286388"/>
            <a:ext cx="2428892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пазычыў у сябра грошы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315-1s\in-out\КАРАНИНА И\Информация по СИБУ\КУПАЛА\фото для павлинки\1122.jpg"/>
          <p:cNvPicPr>
            <a:picLocks noChangeAspect="1" noChangeArrowheads="1"/>
          </p:cNvPicPr>
          <p:nvPr/>
        </p:nvPicPr>
        <p:blipFill>
          <a:blip r:embed="rId2">
            <a:lum bright="11000" contrast="-8000"/>
          </a:blip>
          <a:srcRect/>
          <a:stretch>
            <a:fillRect/>
          </a:stretch>
        </p:blipFill>
        <p:spPr bwMode="auto">
          <a:xfrm>
            <a:off x="1643042" y="1142984"/>
            <a:ext cx="5857916" cy="373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5578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Які танец Адольф Быкоўскі </a:t>
            </a:r>
            <a:b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называе мужыцкім?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5000628" y="5786454"/>
            <a:ext cx="2928958" cy="64294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лявоніху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1214414" y="4857760"/>
            <a:ext cx="2928958" cy="64294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вальс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1214414" y="5786454"/>
            <a:ext cx="2928958" cy="623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польку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5000628" y="4857760"/>
            <a:ext cx="2928958" cy="64294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танга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315-1s\in-out\КАРАНИНА И\Информация по СИБУ\КУПАЛА\фото для павлинки\125_9.jpg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rcRect/>
          <a:stretch>
            <a:fillRect/>
          </a:stretch>
        </p:blipFill>
        <p:spPr bwMode="auto">
          <a:xfrm>
            <a:off x="428596" y="1773318"/>
            <a:ext cx="4286280" cy="472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32" y="285728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Што Пранцысь Пустарэвіч называе “выкрунтасамі, як у цырку ці ў сумашэдшым доме”?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4929190" y="3071810"/>
            <a:ext cx="3500462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развучванне Быкаўскім навамодных танцаў з Паўлінкай</a:t>
            </a:r>
            <a:endParaRPr lang="ru-RU" sz="22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4929190" y="4357694"/>
            <a:ext cx="3495676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спевы Паўлінкі</a:t>
            </a: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4929190" y="1785926"/>
            <a:ext cx="3500462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спевы Быкоўскага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4929190" y="5572140"/>
            <a:ext cx="3533772" cy="8381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стравы на стале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00034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305312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32" y="-71462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Arial Black" pitchFamily="34" charset="0"/>
              </a:rPr>
              <a:t>Як Быкоўскі называе гульню ў карты ў дурня?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6000760" y="4071942"/>
            <a:ext cx="2786082" cy="7667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гаспадара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000760" y="1804982"/>
            <a:ext cx="2781296" cy="7667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пасьянс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6005546" y="5234006"/>
            <a:ext cx="2781296" cy="7667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/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шчаслівы выпадак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6000760" y="2928934"/>
            <a:ext cx="2786082" cy="7667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павук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050" name="Picture 2" descr="\\315-1s\in-out\КАРАНИНА И\Информация по СИБУ\КУПАЛА\фото для павлинки\21.jpg"/>
          <p:cNvPicPr>
            <a:picLocks noChangeAspect="1" noChangeArrowheads="1"/>
          </p:cNvPicPr>
          <p:nvPr/>
        </p:nvPicPr>
        <p:blipFill>
          <a:blip r:embed="rId6">
            <a:lum bright="10000" contrast="-3000"/>
          </a:blip>
          <a:srcRect l="3418" r="3418" b="16016"/>
          <a:stretch>
            <a:fillRect/>
          </a:stretch>
        </p:blipFill>
        <p:spPr bwMode="auto">
          <a:xfrm>
            <a:off x="214282" y="1928802"/>
            <a:ext cx="5718030" cy="386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315-1s\in-out\КАРАНИНА И\Информация по СИБУ\КУПАЛА\фото для павлинки\03.jpg"/>
          <p:cNvPicPr>
            <a:picLocks noChangeAspect="1" noChangeArrowheads="1"/>
          </p:cNvPicPr>
          <p:nvPr/>
        </p:nvPicPr>
        <p:blipFill>
          <a:blip r:embed="rId2">
            <a:lum bright="11000" contrast="-11000"/>
          </a:blip>
          <a:srcRect l="4297" r="6933" b="18236"/>
          <a:stretch>
            <a:fillRect/>
          </a:stretch>
        </p:blipFill>
        <p:spPr bwMode="auto">
          <a:xfrm>
            <a:off x="1714480" y="1142984"/>
            <a:ext cx="5715040" cy="349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32" y="5860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Што здарылася з Якімам Сарокам </a:t>
            </a:r>
            <a:r>
              <a:rPr lang="en-US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/>
            </a:r>
            <a:br>
              <a:rPr lang="en-US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у канцы п’есы?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571472" y="4643446"/>
            <a:ext cx="3786214" cy="7667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/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арыштавалі за афішкі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4857752" y="4643446"/>
            <a:ext cx="3714776" cy="7667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загінуў на дуэлі 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571472" y="5715016"/>
            <a:ext cx="3786214" cy="7667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ажаніўся з Паўлінкай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4857752" y="5715016"/>
            <a:ext cx="3714776" cy="76674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збег адзін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428604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be-BY" sz="3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Малайчына!</a:t>
            </a:r>
          </a:p>
          <a:p>
            <a:pPr algn="ctr">
              <a:defRPr/>
            </a:pPr>
            <a:r>
              <a:rPr lang="be-BY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Адказаў на ўсе пытанні!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3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 творчасцю </a:t>
            </a:r>
            <a:r>
              <a:rPr lang="be-BY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Янкі Купалы можна больш падрабязна азнаёміцца на </a:t>
            </a:r>
            <a:r>
              <a:rPr lang="be-BY" sz="3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экскурсіі “Славутыя імёны Бацькаўшчыны”</a:t>
            </a:r>
            <a:endParaRPr lang="ru-RU" sz="3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315-1s\in-out\КАРАНИНА И\Информация по СИБУ\КУПАЛА\фото для павлинки\1713.jpg"/>
          <p:cNvPicPr>
            <a:picLocks noChangeAspect="1" noChangeArrowheads="1"/>
          </p:cNvPicPr>
          <p:nvPr/>
        </p:nvPicPr>
        <p:blipFill>
          <a:blip r:embed="rId2">
            <a:lum bright="9000" contrast="-7000"/>
          </a:blip>
          <a:srcRect/>
          <a:stretch>
            <a:fillRect/>
          </a:stretch>
        </p:blipFill>
        <p:spPr bwMode="auto">
          <a:xfrm>
            <a:off x="1459221" y="1071546"/>
            <a:ext cx="6041737" cy="365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24"/>
            <a:ext cx="8834438" cy="10715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Да якога драматычнага жанру належыць п’еса “Паўлінка”?</a:t>
            </a:r>
            <a:endParaRPr lang="ru-RU" sz="3100" cap="none" spc="150" dirty="0" err="1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000100" y="5715016"/>
            <a:ext cx="2928958" cy="714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камедыя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5072066" y="5715016"/>
            <a:ext cx="2928958" cy="714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вадэвіль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1000100" y="4786322"/>
            <a:ext cx="2928958" cy="695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трагедыя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5072066" y="4786322"/>
            <a:ext cx="2928958" cy="714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драма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428596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4305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 правільны </a:t>
            </a:r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57694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6724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 smtClean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376750"/>
            <a:ext cx="3976702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7942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Arial Black" pitchFamily="34" charset="0"/>
              </a:rPr>
              <a:t>Дзе адбываюцца падзеі ў п’есе?</a:t>
            </a:r>
            <a:endParaRPr lang="ru-RU" sz="3100" cap="none" spc="150" dirty="0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42910" y="5643578"/>
            <a:ext cx="3352800" cy="7667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хаце Крыніцкіх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642910" y="4662502"/>
            <a:ext cx="3352800" cy="7667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хаце Пустарэвічаў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5000628" y="4672034"/>
            <a:ext cx="3352800" cy="7572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карчме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5005414" y="5643578"/>
            <a:ext cx="3352800" cy="75722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 кірмашы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074" name="Picture 2" descr="\\315-1s\in-out\КАРАНИНА И\Информация по СИБУ\КУПАЛА\фото для павлинки\kupalauski_paulinka_6.jpg"/>
          <p:cNvPicPr>
            <a:picLocks noChangeAspect="1" noChangeArrowheads="1"/>
          </p:cNvPicPr>
          <p:nvPr/>
        </p:nvPicPr>
        <p:blipFill>
          <a:blip r:embed="rId7">
            <a:lum bright="12000" contrast="-9000"/>
          </a:blip>
          <a:srcRect/>
          <a:stretch>
            <a:fillRect/>
          </a:stretch>
        </p:blipFill>
        <p:spPr bwMode="auto">
          <a:xfrm>
            <a:off x="1428728" y="1000108"/>
            <a:ext cx="6405570" cy="351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35715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57694"/>
            <a:ext cx="3352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7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475</Words>
  <Application>Microsoft Office PowerPoint</Application>
  <PresentationFormat>Экран (4:3)</PresentationFormat>
  <Paragraphs>231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Слайд 1</vt:lpstr>
      <vt:lpstr>Назавіце адну з першых выканаўцаў ролі Паўлінкі ў аднайменным спектаклі:</vt:lpstr>
      <vt:lpstr>Слайд 3</vt:lpstr>
      <vt:lpstr>На жаль,  адказ няправільны</vt:lpstr>
      <vt:lpstr>Да якога драматычнага жанру належыць п’еса “Паўлінка”?</vt:lpstr>
      <vt:lpstr>Слайд 6</vt:lpstr>
      <vt:lpstr>На жаль,  адказ няправільны</vt:lpstr>
      <vt:lpstr>Дзе адбываюцца падзеі ў п’есе?</vt:lpstr>
      <vt:lpstr>Слайд 9</vt:lpstr>
      <vt:lpstr>На жаль,  адказ няправільны</vt:lpstr>
      <vt:lpstr>Калі адбываюцца падзеі ў п’есе? </vt:lpstr>
      <vt:lpstr>Слайд 12</vt:lpstr>
      <vt:lpstr>На жаль,  адказ няправільны</vt:lpstr>
      <vt:lpstr>Якія з выслоўяў ужываюць героі п’есы?</vt:lpstr>
      <vt:lpstr>Слайд 15</vt:lpstr>
      <vt:lpstr>На жаль,  адказ няправільны</vt:lpstr>
      <vt:lpstr>Што ўгаварыў зрабіць Якім Сарока Паўлінку?</vt:lpstr>
      <vt:lpstr>Слайд 18</vt:lpstr>
      <vt:lpstr>На жаль,  адказ няправільны</vt:lpstr>
      <vt:lpstr>Дзе схавала Паўлінка  фатаграфію Якіма?</vt:lpstr>
      <vt:lpstr>Слайд 21</vt:lpstr>
      <vt:lpstr>На жаль,  адказ няправільны</vt:lpstr>
      <vt:lpstr>Як называе бацька Паўлінкі  Якіма Сароку?</vt:lpstr>
      <vt:lpstr>Слайд 24</vt:lpstr>
      <vt:lpstr>На жаль,  адказ няправільны</vt:lpstr>
      <vt:lpstr>Што Сцяпан Крыніцкі зрабіў з фатаграфіяй Якіма Сарокі, калі яе знайшоў?</vt:lpstr>
      <vt:lpstr>Слайд 27</vt:lpstr>
      <vt:lpstr>На жаль,  адказ няправільны</vt:lpstr>
      <vt:lpstr>Да каго “падмазаўся” Быкоўскі перш, чым заляцацца да Паўлінкі?</vt:lpstr>
      <vt:lpstr>Слайд 30</vt:lpstr>
      <vt:lpstr>На жаль,  адказ няправільны</vt:lpstr>
      <vt:lpstr>Адольф Быкоўскі расказваў, што заплаціў за свайго каня 300 рублёў? Музыкі ж бачылі, што ён заплаціў:</vt:lpstr>
      <vt:lpstr>Слайд 33</vt:lpstr>
      <vt:lpstr>На жаль,  адказ няправільны</vt:lpstr>
      <vt:lpstr>Які танец Адольф Быкоўскі  называе мужыцкім?</vt:lpstr>
      <vt:lpstr>Слайд 36</vt:lpstr>
      <vt:lpstr>На жаль,  адказ няправільны</vt:lpstr>
      <vt:lpstr>Што Пранцысь Пустарэвіч называе “выкрунтасамі, як у цырку ці ў сумашэдшым доме”?</vt:lpstr>
      <vt:lpstr>Слайд 39</vt:lpstr>
      <vt:lpstr>На жаль,  адказ няправільны</vt:lpstr>
      <vt:lpstr>Як Быкоўскі называе гульню ў карты ў дурня?</vt:lpstr>
      <vt:lpstr>Слайд 42</vt:lpstr>
      <vt:lpstr>На жаль,  адказ няправільны</vt:lpstr>
      <vt:lpstr>Што здарылася з Якімам Сарокам  у канцы п’есы?</vt:lpstr>
      <vt:lpstr>На жаль,  адказ няправільны</vt:lpstr>
      <vt:lpstr>Слайд 46</vt:lpstr>
    </vt:vector>
  </TitlesOfParts>
  <Company>nlb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задал мне вопрос: где расположен?</dc:title>
  <dc:creator>Name</dc:creator>
  <cp:lastModifiedBy>user</cp:lastModifiedBy>
  <cp:revision>475</cp:revision>
  <dcterms:created xsi:type="dcterms:W3CDTF">2018-03-29T14:09:11Z</dcterms:created>
  <dcterms:modified xsi:type="dcterms:W3CDTF">2018-12-01T14:57:06Z</dcterms:modified>
</cp:coreProperties>
</file>